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6"/>
  </p:notesMasterIdLst>
  <p:sldIdLst>
    <p:sldId id="256" r:id="rId3"/>
    <p:sldId id="262" r:id="rId4"/>
    <p:sldId id="263" r:id="rId5"/>
    <p:sldId id="265" r:id="rId6"/>
    <p:sldId id="259" r:id="rId7"/>
    <p:sldId id="261" r:id="rId8"/>
    <p:sldId id="266" r:id="rId9"/>
    <p:sldId id="267" r:id="rId10"/>
    <p:sldId id="269" r:id="rId11"/>
    <p:sldId id="270" r:id="rId12"/>
    <p:sldId id="271" r:id="rId13"/>
    <p:sldId id="272" r:id="rId14"/>
    <p:sldId id="264" r:id="rId15"/>
    <p:sldId id="268" r:id="rId16"/>
    <p:sldId id="260" r:id="rId17"/>
    <p:sldId id="273" r:id="rId18"/>
    <p:sldId id="276" r:id="rId19"/>
    <p:sldId id="278" r:id="rId20"/>
    <p:sldId id="274" r:id="rId21"/>
    <p:sldId id="275" r:id="rId22"/>
    <p:sldId id="277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5345" autoAdjust="0"/>
  </p:normalViewPr>
  <p:slideViewPr>
    <p:cSldViewPr snapToGrid="0">
      <p:cViewPr varScale="1">
        <p:scale>
          <a:sx n="90" d="100"/>
          <a:sy n="90" d="100"/>
        </p:scale>
        <p:origin x="17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B8A20-E8D0-4F0D-B4BE-1B108B17810A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E6F59-A7FD-4669-B641-6FF842922E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3884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0177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2485D-8CDC-9BC6-50A7-AC36B07D1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CAC50-219C-961C-5F75-77BA7A2F8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4A16B-9383-E3DA-2396-019E32C49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C20DF-024E-9E6E-9B43-50B6AD864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096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03B0C-FAED-1405-4974-75A62B9D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DF8F2-80FA-7DDF-3E45-6E32C9B20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1A661D-269D-CFF0-0EA2-5D72C97E3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7F05-DBBB-6827-5173-DB352F50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5242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95D47-2890-263F-3C4C-34123467F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89D1D7-58E4-9811-97E0-8A4C24EA2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BC0AB-6639-4DD3-3B16-A0DB54D0A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4BAB4-B731-BD15-72B6-CE7FFCCAA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9577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78001-BFE9-C717-2813-D5C0C95B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C56AF-72C1-CC8A-67FD-CF1598771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34792-C487-D61B-5A32-FBB598F55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E13E6-95D6-AB9A-8854-28FC779A2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540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EF1BD-5A44-425B-F2EE-043014587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12F35D-532D-E47D-236A-73E168D81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03F0FC-3559-0B91-2320-392453A2F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8192B-099A-9C63-DCC3-DACB8B108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9262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A657-09D5-CA59-586C-33C3A058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212F3-7179-B4DE-4793-45232FD43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AB5DA4-04E8-4626-E0A0-4BBC6ADD7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F9903-2BD9-9265-1898-34433AEC19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2836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Difference in height of 0.2um.</a:t>
            </a:r>
          </a:p>
          <a:p>
            <a:r>
              <a:rPr lang="en-SG" dirty="0"/>
              <a:t>In profilometer, grey part is lower than the brown part</a:t>
            </a:r>
          </a:p>
          <a:p>
            <a:r>
              <a:rPr lang="en-SG" dirty="0"/>
              <a:t>From microscope, grey part is covered by layer of PECVD.</a:t>
            </a:r>
          </a:p>
          <a:p>
            <a:r>
              <a:rPr lang="en-SG" dirty="0"/>
              <a:t>This means that in the stack of</a:t>
            </a:r>
          </a:p>
          <a:p>
            <a:r>
              <a:rPr lang="en-SG" dirty="0"/>
              <a:t>Gold</a:t>
            </a:r>
          </a:p>
          <a:p>
            <a:r>
              <a:rPr lang="en-SG" dirty="0"/>
              <a:t>PECVD</a:t>
            </a:r>
          </a:p>
          <a:p>
            <a:r>
              <a:rPr lang="en-SG" dirty="0"/>
              <a:t>titanium</a:t>
            </a:r>
          </a:p>
          <a:p>
            <a:r>
              <a:rPr lang="en-SG" dirty="0"/>
              <a:t>Glass</a:t>
            </a:r>
          </a:p>
          <a:p>
            <a:r>
              <a:rPr lang="en-SG" dirty="0"/>
              <a:t> </a:t>
            </a:r>
          </a:p>
          <a:p>
            <a:r>
              <a:rPr lang="en-SG" dirty="0"/>
              <a:t>Since grey part is lower, this means that then in the stack, it is higher up.</a:t>
            </a:r>
          </a:p>
          <a:p>
            <a:r>
              <a:rPr lang="en-SG" dirty="0"/>
              <a:t>So  the grey part is above the brown part in the stack???</a:t>
            </a:r>
          </a:p>
          <a:p>
            <a:r>
              <a:rPr lang="en-SG" dirty="0"/>
              <a:t>Grey part that is seen there is not the bottom most layer – that is still on the corresponding pad. </a:t>
            </a:r>
          </a:p>
          <a:p>
            <a:r>
              <a:rPr lang="en-SG" dirty="0"/>
              <a:t>Grey is the area of the pad before the top most layer </a:t>
            </a:r>
            <a:r>
              <a:rPr lang="en-SG"/>
              <a:t>of gold.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6F59-A7FD-4669-B641-6FF842922E5F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270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F9388-AD38-30F0-2875-CC432D52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FB4AE-FBCB-2557-AB4D-9F7F34D8F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35E335-056A-79D1-9969-1EF0422E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853C5-A846-9430-5F11-A38146D21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273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7CC10-7C38-2EED-5BCA-B097E8883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6C9B8-0B88-EA34-AEB2-210541CF1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665EE-39A6-DC20-C726-EAB0EF718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84DC3-177C-157C-9713-76021EF35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288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7FE1-6F3A-6A3B-C4A2-EC2E8AC6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FC1E8-8232-0EE9-2D98-B9735DFB0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7E781C-9D4A-FC2D-CEBB-0EED802B2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6EC55-AEC3-F2B7-F410-B341C52D86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3192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C4BF-F46C-D73D-C2D5-CEC5D22B3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BCFE9-CBE7-058C-DA0E-E95EE6948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92CD9-352F-5B76-B4A5-163539ED7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8ECE2-DF4C-E7C7-C3DE-8D53EC347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611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736A4-B826-D37B-69CE-D8E496AD2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E8D08-5292-83A6-A8F1-67D869690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1642E-9B78-AD3A-00CB-1C8929B5D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917A6-82B4-3C50-2895-9D7D008A9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7425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6AF4A-F6C3-8E53-4675-59317774D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89496-FB6B-1F10-FF73-8E2376823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1D245-E92C-93D3-2569-5A14161C8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D4EB5-C6E8-AF41-22E2-140FE10B3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1504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315EB-AD94-5A5C-116B-CDD68949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85DF8-34B1-7212-9E08-AFAE160E3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1F5AA-9970-AC1D-CC8B-D98044ACA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EC79A-AC0A-9982-49A6-A77078747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344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2DD40-6BFF-CC6E-0FB1-99AE72C9B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A8F0B-29F2-294D-872B-48E88042A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BC719F-CC84-6D7B-9B7C-1E7188077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C2FB2-9304-BA8F-3D86-4BB274307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154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70C8-F5C5-2B8D-3AF3-EF5DB7E21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45D39-99FC-783E-3547-E14B898D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69474-5350-AA2D-718E-752B28B54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F474-706E-E1E6-2F92-65A72E27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72A3C-A91A-3734-96AD-BCE48150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264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E7D2-9F14-5DA5-A746-80B52C59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1FC60-B724-9D7F-1520-951D2D09E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46BBB-EF36-215D-9E76-E901A8A6D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DAF50-A33C-612F-B770-8CE1121A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82DBC-1F71-7244-84C8-9EF49C59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117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5784D1-EED0-FECA-F734-4F337116E1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9E324-49A6-4D3C-ED1E-9459F1F2B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F9030-9747-2E37-89E5-9279B727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E997-B5E5-E4F8-0808-6F50ACCF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1E104-03D1-3E26-508D-B93A5997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3509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FA7E5A-3C2C-EF00-D2D4-4A5B5187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4B8D5-ACE9-9595-26C3-7BCD98088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A6AA1-1462-9041-84A0-ACC5067D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281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20E6-A4B4-A0A9-234D-259938FE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A4F7-60A8-D93C-D0C4-A2A57EC21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3E5D-4DD0-BC5C-1289-11B8D1EC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B3E69-2F50-E39B-E65C-5B5FC723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E11CA-7DA4-729B-BCF9-0E0735D5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988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068A-B4F8-6117-3350-2DC75A69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4866F-CDB3-B14A-4194-40742F86E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6EC0D-BB7F-16E4-C5DD-B3ED42A7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3FB52-00E5-4B4E-B0FB-59FD25FDA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04D66-5B8A-025B-4ABE-F04E4D1E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418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B95D-E655-71F4-195E-AFD80C5F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159B4-7C8C-07C2-7C62-9C4A72887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0DCC7-04E1-779F-6201-B71997204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851CB-44D4-5EBA-969C-2E010DAE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993E6-086A-CF82-19BF-78C2D3036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18E5A-E6DA-6CA2-C78D-B773D099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7372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57E0-2246-EDB8-3CF9-500284ED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3D512-4C2D-A56E-AA5D-847FC47EF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67CF4-C36C-6112-11ED-88A480B8B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80D39-2E70-CC5E-EC00-97FA7577E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EF18A-F058-1B34-56C1-9E1F346C9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19C54-DC46-D3E3-CDB0-E5E3EAD2E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8DD04E-A87C-96E8-214A-B3D7EB66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147EB-668A-57B5-F424-57F29686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426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83B4-9CD9-4759-7DB1-850D3414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0AE9B-F301-49C5-02C8-F2653A21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E1841-7B91-7400-85ED-419038CC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0FD01-6735-BBBC-67DB-7296813A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187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C9183-D864-5867-BEFA-0D0AF21B2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A37B6-CBEB-2572-65E6-3677C834C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6D5EF-B602-383C-1396-0F20ACDB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045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964C-E8E9-F2E6-E9F9-CBE781E2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2215-D257-5702-0802-A8599BBD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5CDBB-02D7-3B94-ACD1-976F4453B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24A75-DF11-FE98-A3F7-54AADD059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C260D-2AB4-2643-0E58-B6D5C0B4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1522C-5D18-2018-56A8-2AD0A6C6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479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0F64-3EC7-02D1-2CA4-9FEF988E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FF62EB-E1EE-6849-44DA-2FE50471D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B094F-2055-4AAF-C577-6AFF75582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AC06F-9ACE-7F19-F05C-4C4EB043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EB2A2-481D-61D1-2526-E49E46C6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07099-81C3-BFB0-6FB7-62A9A097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447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1C76FA-F222-8E6E-BC57-58156FFB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36978-1FF5-FA8C-87A8-DB34B41E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E926F-FC13-3ECD-FE78-AF916B8D1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AC60C-ABDB-49B0-B000-9240F41A62AE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5D1BB-03BC-9F40-BA15-133827C6D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0F3EC-37D6-2EC6-B907-3C952F33C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559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30C65-5601-8269-0A77-A525536C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CE326-ADF9-E333-714F-C7534C24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54D2B-65D3-064F-CD8E-C92E53559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F8D8C6-6B9E-4094-866D-4A8CB44AE168}" type="datetimeFigureOut">
              <a:rPr lang="en-SG" smtClean="0"/>
              <a:t>16/6/2025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0479-236E-AEA4-C03E-18C9B37BE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E20A4-D59C-6D2A-C9BA-585EEAE26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718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6C78C-72F9-BB8F-D0D1-3C3619FB3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65-68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9DF5A-9909-EA99-D230-ACE6E093C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375C 40N 5min</a:t>
            </a:r>
          </a:p>
          <a:p>
            <a:r>
              <a:rPr lang="en-SG" dirty="0"/>
              <a:t>Failed at 7N</a:t>
            </a:r>
          </a:p>
        </p:txBody>
      </p:sp>
    </p:spTree>
    <p:extLst>
      <p:ext uri="{BB962C8B-B14F-4D97-AF65-F5344CB8AC3E}">
        <p14:creationId xmlns:p14="http://schemas.microsoft.com/office/powerpoint/2010/main" val="3543638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A061A-262D-C217-A10C-791C22081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22F5F5-5CBE-53DD-1CCF-D2475100FD6A}"/>
              </a:ext>
            </a:extLst>
          </p:cNvPr>
          <p:cNvSpPr txBox="1"/>
          <p:nvPr/>
        </p:nvSpPr>
        <p:spPr>
          <a:xfrm>
            <a:off x="265176" y="201775"/>
            <a:ext cx="308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65 </a:t>
            </a:r>
            <a:r>
              <a:rPr lang="en-SG" sz="2800" dirty="0" err="1"/>
              <a:t>Nearside:Pad</a:t>
            </a:r>
            <a:r>
              <a:rPr lang="en-SG" sz="2800" dirty="0"/>
              <a:t>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D7F781-35DF-7BB1-1223-CE8FA9BE0E63}"/>
              </a:ext>
            </a:extLst>
          </p:cNvPr>
          <p:cNvSpPr txBox="1"/>
          <p:nvPr/>
        </p:nvSpPr>
        <p:spPr>
          <a:xfrm>
            <a:off x="265176" y="724995"/>
            <a:ext cx="293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Presence of Glass failure, titanium-glass failure, titanium-gold failure(?)</a:t>
            </a:r>
          </a:p>
        </p:txBody>
      </p:sp>
      <p:pic>
        <p:nvPicPr>
          <p:cNvPr id="4" name="Picture 3" descr="A close-up of a microscope&#10;&#10;AI-generated content may be incorrect.">
            <a:extLst>
              <a:ext uri="{FF2B5EF4-FFF2-40B4-BE49-F238E27FC236}">
                <a16:creationId xmlns:a16="http://schemas.microsoft.com/office/drawing/2014/main" id="{BD693B24-7A45-65A3-5702-0545186C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" t="23742" r="8965" b="12255"/>
          <a:stretch/>
        </p:blipFill>
        <p:spPr>
          <a:xfrm rot="10800000">
            <a:off x="4096512" y="0"/>
            <a:ext cx="7132320" cy="6972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05A61-5460-C84E-46C4-A28BC085589D}"/>
              </a:ext>
            </a:extLst>
          </p:cNvPr>
          <p:cNvSpPr txBox="1"/>
          <p:nvPr/>
        </p:nvSpPr>
        <p:spPr>
          <a:xfrm>
            <a:off x="265176" y="1707379"/>
            <a:ext cx="3355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Titanium-Glass failure</a:t>
            </a:r>
          </a:p>
          <a:p>
            <a:r>
              <a:rPr lang="en-SG" dirty="0"/>
              <a:t>Grey area seen</a:t>
            </a:r>
          </a:p>
          <a:p>
            <a:r>
              <a:rPr lang="en-SG" dirty="0"/>
              <a:t>Pad has partially lifted off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527AC0-A540-BED2-7264-5FC11E494382}"/>
              </a:ext>
            </a:extLst>
          </p:cNvPr>
          <p:cNvSpPr/>
          <p:nvPr/>
        </p:nvSpPr>
        <p:spPr>
          <a:xfrm rot="19090695">
            <a:off x="5646719" y="3217429"/>
            <a:ext cx="1742790" cy="24597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911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1225-1756-5954-F0F3-BE05BF3A7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B8B8F-D727-CAC6-7A8A-12BD67703817}"/>
              </a:ext>
            </a:extLst>
          </p:cNvPr>
          <p:cNvSpPr txBox="1"/>
          <p:nvPr/>
        </p:nvSpPr>
        <p:spPr>
          <a:xfrm>
            <a:off x="265176" y="201775"/>
            <a:ext cx="308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65 </a:t>
            </a:r>
            <a:r>
              <a:rPr lang="en-SG" sz="2800" dirty="0" err="1"/>
              <a:t>Nearside:Pad</a:t>
            </a:r>
            <a:r>
              <a:rPr lang="en-SG" sz="2800" dirty="0"/>
              <a:t>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708794-B01C-91C6-C931-8E85A088FF7B}"/>
              </a:ext>
            </a:extLst>
          </p:cNvPr>
          <p:cNvSpPr txBox="1"/>
          <p:nvPr/>
        </p:nvSpPr>
        <p:spPr>
          <a:xfrm>
            <a:off x="265176" y="724995"/>
            <a:ext cx="293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Presence of Glass failure, titanium-glass failure, titanium-gold failure(?)</a:t>
            </a:r>
          </a:p>
        </p:txBody>
      </p:sp>
      <p:pic>
        <p:nvPicPr>
          <p:cNvPr id="4" name="Picture 3" descr="A close-up of a microscope&#10;&#10;AI-generated content may be incorrect.">
            <a:extLst>
              <a:ext uri="{FF2B5EF4-FFF2-40B4-BE49-F238E27FC236}">
                <a16:creationId xmlns:a16="http://schemas.microsoft.com/office/drawing/2014/main" id="{AE7258C6-381B-3787-235A-01D3789A4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" t="23742" r="8965" b="12255"/>
          <a:stretch/>
        </p:blipFill>
        <p:spPr>
          <a:xfrm rot="10800000">
            <a:off x="4096512" y="0"/>
            <a:ext cx="7132320" cy="6972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6EC0F-1737-C8CE-5414-F6B043BE92DC}"/>
              </a:ext>
            </a:extLst>
          </p:cNvPr>
          <p:cNvSpPr txBox="1"/>
          <p:nvPr/>
        </p:nvSpPr>
        <p:spPr>
          <a:xfrm>
            <a:off x="292609" y="1555992"/>
            <a:ext cx="335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Titanium-Gold failure(?)</a:t>
            </a:r>
          </a:p>
          <a:p>
            <a:r>
              <a:rPr lang="en-SG" dirty="0"/>
              <a:t>Brown areas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14696E-B8E0-7093-6F59-8DF9E7637562}"/>
              </a:ext>
            </a:extLst>
          </p:cNvPr>
          <p:cNvSpPr/>
          <p:nvPr/>
        </p:nvSpPr>
        <p:spPr>
          <a:xfrm rot="19090695">
            <a:off x="7748477" y="914775"/>
            <a:ext cx="1561170" cy="22315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8041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FFBC9-E8B6-9900-8B76-A10A2D11A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ACF104-CEC8-7281-9ACA-612961AD0246}"/>
              </a:ext>
            </a:extLst>
          </p:cNvPr>
          <p:cNvSpPr txBox="1"/>
          <p:nvPr/>
        </p:nvSpPr>
        <p:spPr>
          <a:xfrm>
            <a:off x="265176" y="201775"/>
            <a:ext cx="308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65 </a:t>
            </a:r>
            <a:r>
              <a:rPr lang="en-SG" sz="2800" dirty="0" err="1"/>
              <a:t>Nearside:Pad</a:t>
            </a:r>
            <a:r>
              <a:rPr lang="en-SG" sz="2800" dirty="0"/>
              <a:t>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1B84B-5545-4DD6-C396-C47A2CA3842D}"/>
              </a:ext>
            </a:extLst>
          </p:cNvPr>
          <p:cNvSpPr txBox="1"/>
          <p:nvPr/>
        </p:nvSpPr>
        <p:spPr>
          <a:xfrm>
            <a:off x="265176" y="806184"/>
            <a:ext cx="33558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Titanium-Gold failure(?)</a:t>
            </a:r>
          </a:p>
          <a:p>
            <a:r>
              <a:rPr lang="en-SG" dirty="0"/>
              <a:t>Brown areas?</a:t>
            </a:r>
          </a:p>
          <a:p>
            <a:endParaRPr lang="en-SG" dirty="0"/>
          </a:p>
          <a:p>
            <a:r>
              <a:rPr lang="en-SG" dirty="0"/>
              <a:t>Notably for the other pad, the vias are missing – means they are stuck on the corresponding pad.</a:t>
            </a:r>
          </a:p>
          <a:p>
            <a:r>
              <a:rPr lang="en-SG" dirty="0"/>
              <a:t>Other than Pad 1, this is normally what happens. </a:t>
            </a:r>
          </a:p>
          <a:p>
            <a:r>
              <a:rPr lang="en-SG" dirty="0"/>
              <a:t>(6um difference in height, which is the height of a pad)</a:t>
            </a:r>
          </a:p>
          <a:p>
            <a:r>
              <a:rPr lang="en-SG" dirty="0"/>
              <a:t>Failure occurs above PECVD layer, in Gold layer as vias are ‘pulled’ out. </a:t>
            </a:r>
          </a:p>
        </p:txBody>
      </p:sp>
      <p:pic>
        <p:nvPicPr>
          <p:cNvPr id="5" name="Picture 4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A2FD4288-6FA4-29E6-B76C-E0772F788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24801" r="11007" b="14933"/>
          <a:stretch/>
        </p:blipFill>
        <p:spPr>
          <a:xfrm rot="10800000">
            <a:off x="4637532" y="176600"/>
            <a:ext cx="6691884" cy="65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8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51F6E-E40C-B10D-6D24-074339DA8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0B2EFD-CAAC-B08F-E58D-797FC9F20A3B}"/>
              </a:ext>
            </a:extLst>
          </p:cNvPr>
          <p:cNvSpPr txBox="1"/>
          <p:nvPr/>
        </p:nvSpPr>
        <p:spPr>
          <a:xfrm>
            <a:off x="265176" y="201775"/>
            <a:ext cx="2877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65 Nearside</a:t>
            </a:r>
          </a:p>
          <a:p>
            <a:endParaRPr lang="en-S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0104A-AEDE-3B6E-4496-71F0F43D97C9}"/>
              </a:ext>
            </a:extLst>
          </p:cNvPr>
          <p:cNvSpPr txBox="1"/>
          <p:nvPr/>
        </p:nvSpPr>
        <p:spPr>
          <a:xfrm>
            <a:off x="265176" y="894273"/>
            <a:ext cx="22128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3,4:</a:t>
            </a:r>
          </a:p>
          <a:p>
            <a:r>
              <a:rPr lang="en-SG" sz="1600" dirty="0"/>
              <a:t>Glass failure, drop in height to -13um. </a:t>
            </a:r>
          </a:p>
          <a:p>
            <a:r>
              <a:rPr lang="en-SG" sz="1600" dirty="0"/>
              <a:t>Shape similar to that of a conchoidal fracture.</a:t>
            </a:r>
          </a:p>
          <a:p>
            <a:r>
              <a:rPr lang="en-SG" sz="1600" dirty="0"/>
              <a:t>Glass fracture stay within the region of the pad, this is probably due to the pre fracturing of the pad causing a boundary which the stress cannot cross.</a:t>
            </a:r>
          </a:p>
        </p:txBody>
      </p:sp>
      <p:pic>
        <p:nvPicPr>
          <p:cNvPr id="6" name="Picture 5" descr="A close-up of a screen&#10;&#10;AI-generated content may be incorrect.">
            <a:extLst>
              <a:ext uri="{FF2B5EF4-FFF2-40B4-BE49-F238E27FC236}">
                <a16:creationId xmlns:a16="http://schemas.microsoft.com/office/drawing/2014/main" id="{806ABEB4-859E-3717-DD6E-183D3D13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6474" r="14853" b="38778"/>
          <a:stretch/>
        </p:blipFill>
        <p:spPr>
          <a:xfrm>
            <a:off x="4364532" y="292025"/>
            <a:ext cx="6424612" cy="3088001"/>
          </a:xfrm>
          <a:prstGeom prst="rect">
            <a:avLst/>
          </a:prstGeom>
        </p:spPr>
      </p:pic>
      <p:pic>
        <p:nvPicPr>
          <p:cNvPr id="8" name="Picture 7" descr="A close-up of a screen&#10;&#10;AI-generated content may be incorrect.">
            <a:extLst>
              <a:ext uri="{FF2B5EF4-FFF2-40B4-BE49-F238E27FC236}">
                <a16:creationId xmlns:a16="http://schemas.microsoft.com/office/drawing/2014/main" id="{6A003E15-8E7F-868C-EAEF-F3EB5CAB9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2993" r="15042" b="39010"/>
          <a:stretch/>
        </p:blipFill>
        <p:spPr>
          <a:xfrm>
            <a:off x="4256955" y="3380026"/>
            <a:ext cx="6602618" cy="33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CA0EB-E709-709C-758B-BC052E54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85CFA-F61F-0776-83E7-BAE7BB2D8BE0}"/>
              </a:ext>
            </a:extLst>
          </p:cNvPr>
          <p:cNvSpPr txBox="1"/>
          <p:nvPr/>
        </p:nvSpPr>
        <p:spPr>
          <a:xfrm>
            <a:off x="265176" y="201775"/>
            <a:ext cx="2877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65 </a:t>
            </a:r>
            <a:r>
              <a:rPr lang="en-SG" sz="2800" dirty="0" err="1"/>
              <a:t>Farside</a:t>
            </a:r>
            <a:endParaRPr lang="en-SG" sz="2800" dirty="0"/>
          </a:p>
          <a:p>
            <a:endParaRPr lang="en-S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EB778-2DBE-A41A-573D-5DA42DC24518}"/>
              </a:ext>
            </a:extLst>
          </p:cNvPr>
          <p:cNvSpPr txBox="1"/>
          <p:nvPr/>
        </p:nvSpPr>
        <p:spPr>
          <a:xfrm>
            <a:off x="265176" y="894273"/>
            <a:ext cx="221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Mainly glass failure seen, Pad 1 had a conchoidal fracture leaving the pad </a:t>
            </a:r>
          </a:p>
          <a:p>
            <a:r>
              <a:rPr lang="en-SG" sz="1600" dirty="0"/>
              <a:t>Probably a tensile glass failure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293DD4-95AC-90A6-6FB8-D1DD91CD74D0}"/>
              </a:ext>
            </a:extLst>
          </p:cNvPr>
          <p:cNvGrpSpPr/>
          <p:nvPr/>
        </p:nvGrpSpPr>
        <p:grpSpPr>
          <a:xfrm>
            <a:off x="2880360" y="453115"/>
            <a:ext cx="8780938" cy="4175523"/>
            <a:chOff x="804353" y="1458056"/>
            <a:chExt cx="10454609" cy="5186347"/>
          </a:xfrm>
        </p:grpSpPr>
        <p:pic>
          <p:nvPicPr>
            <p:cNvPr id="5" name="Picture 4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5CFA7053-A89D-1EC8-7483-1F8131AD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6" t="24036" r="10884" b="11656"/>
            <a:stretch/>
          </p:blipFill>
          <p:spPr>
            <a:xfrm rot="10800000">
              <a:off x="8659419" y="4025195"/>
              <a:ext cx="2599543" cy="2617657"/>
            </a:xfrm>
            <a:prstGeom prst="rect">
              <a:avLst/>
            </a:prstGeom>
          </p:spPr>
        </p:pic>
        <p:pic>
          <p:nvPicPr>
            <p:cNvPr id="9" name="Picture 8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73263661-3F84-5177-0629-E7B8A92B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42" r="14844" b="10098"/>
            <a:stretch/>
          </p:blipFill>
          <p:spPr>
            <a:xfrm rot="10800000">
              <a:off x="6134062" y="3977568"/>
              <a:ext cx="2620418" cy="2665283"/>
            </a:xfrm>
            <a:prstGeom prst="rect">
              <a:avLst/>
            </a:prstGeom>
          </p:spPr>
        </p:pic>
        <p:pic>
          <p:nvPicPr>
            <p:cNvPr id="11" name="Picture 1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610B252B-958A-70CA-07EC-3F8C7B862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" t="26934" r="12141" b="10369"/>
            <a:stretch/>
          </p:blipFill>
          <p:spPr>
            <a:xfrm rot="10800000">
              <a:off x="3519328" y="4025195"/>
              <a:ext cx="2666475" cy="2617656"/>
            </a:xfrm>
            <a:prstGeom prst="rect">
              <a:avLst/>
            </a:prstGeom>
          </p:spPr>
        </p:pic>
        <p:pic>
          <p:nvPicPr>
            <p:cNvPr id="13" name="Picture 12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8EFCD9CD-E592-CE40-E71E-F6427A888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4" t="28676" r="11622" b="10097"/>
            <a:stretch/>
          </p:blipFill>
          <p:spPr>
            <a:xfrm rot="10800000">
              <a:off x="804353" y="4041648"/>
              <a:ext cx="2714976" cy="2602755"/>
            </a:xfrm>
            <a:prstGeom prst="rect">
              <a:avLst/>
            </a:prstGeom>
          </p:spPr>
        </p:pic>
        <p:pic>
          <p:nvPicPr>
            <p:cNvPr id="15" name="Picture 14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74110D3B-92A7-B800-0545-BC25C349A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3" t="31467" r="9762" b="4954"/>
            <a:stretch/>
          </p:blipFill>
          <p:spPr>
            <a:xfrm rot="10800000">
              <a:off x="8605996" y="1459035"/>
              <a:ext cx="2630765" cy="2579574"/>
            </a:xfrm>
            <a:prstGeom prst="rect">
              <a:avLst/>
            </a:prstGeom>
          </p:spPr>
        </p:pic>
        <p:pic>
          <p:nvPicPr>
            <p:cNvPr id="17" name="Picture 16" descr="A close up of a microscope&#10;&#10;AI-generated content may be incorrect.">
              <a:extLst>
                <a:ext uri="{FF2B5EF4-FFF2-40B4-BE49-F238E27FC236}">
                  <a16:creationId xmlns:a16="http://schemas.microsoft.com/office/drawing/2014/main" id="{43609E67-C9FC-0A72-6E5C-4354703F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3" t="30660" r="11096" b="5481"/>
            <a:stretch/>
          </p:blipFill>
          <p:spPr>
            <a:xfrm rot="10800000">
              <a:off x="6096000" y="1467035"/>
              <a:ext cx="2563420" cy="2563575"/>
            </a:xfrm>
            <a:prstGeom prst="rect">
              <a:avLst/>
            </a:prstGeom>
          </p:spPr>
        </p:pic>
        <p:pic>
          <p:nvPicPr>
            <p:cNvPr id="19" name="Picture 18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D5623F31-7063-AB7D-899F-22CFA617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" t="31102" r="9363" b="4393"/>
            <a:stretch/>
          </p:blipFill>
          <p:spPr>
            <a:xfrm rot="10800000">
              <a:off x="3519330" y="1458056"/>
              <a:ext cx="2630765" cy="2602754"/>
            </a:xfrm>
            <a:prstGeom prst="rect">
              <a:avLst/>
            </a:prstGeom>
          </p:spPr>
        </p:pic>
        <p:pic>
          <p:nvPicPr>
            <p:cNvPr id="21" name="Picture 2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32DBB7F8-9CCF-3088-29AA-56A0DCB1F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" t="31168" r="7223" b="5174"/>
            <a:stretch/>
          </p:blipFill>
          <p:spPr>
            <a:xfrm rot="10800000">
              <a:off x="818694" y="1467035"/>
              <a:ext cx="2738027" cy="259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99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BAA85-8915-8883-E055-A57C3DFA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screen&#10;&#10;AI-generated content may be incorrect.">
            <a:extLst>
              <a:ext uri="{FF2B5EF4-FFF2-40B4-BE49-F238E27FC236}">
                <a16:creationId xmlns:a16="http://schemas.microsoft.com/office/drawing/2014/main" id="{39825411-BC5E-D183-9F99-7EB555C2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3690" r="14916" b="39590"/>
          <a:stretch/>
        </p:blipFill>
        <p:spPr>
          <a:xfrm rot="10800000">
            <a:off x="3881589" y="3429000"/>
            <a:ext cx="7484249" cy="3757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873C1-4B84-458E-037F-EB057D8FE7E8}"/>
              </a:ext>
            </a:extLst>
          </p:cNvPr>
          <p:cNvSpPr txBox="1"/>
          <p:nvPr/>
        </p:nvSpPr>
        <p:spPr>
          <a:xfrm>
            <a:off x="265176" y="201775"/>
            <a:ext cx="569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68</a:t>
            </a:r>
          </a:p>
          <a:p>
            <a:endParaRPr lang="en-S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5E5FF-F612-7E19-C7B9-1CD812714EFC}"/>
              </a:ext>
            </a:extLst>
          </p:cNvPr>
          <p:cNvSpPr txBox="1"/>
          <p:nvPr/>
        </p:nvSpPr>
        <p:spPr>
          <a:xfrm>
            <a:off x="265176" y="894273"/>
            <a:ext cx="221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1:</a:t>
            </a:r>
          </a:p>
          <a:p>
            <a:endParaRPr lang="en-SG" sz="1600" dirty="0"/>
          </a:p>
        </p:txBody>
      </p:sp>
      <p:pic>
        <p:nvPicPr>
          <p:cNvPr id="5" name="Picture 4" descr="A close-up of a screen&#10;&#10;AI-generated content may be incorrect.">
            <a:extLst>
              <a:ext uri="{FF2B5EF4-FFF2-40B4-BE49-F238E27FC236}">
                <a16:creationId xmlns:a16="http://schemas.microsoft.com/office/drawing/2014/main" id="{9FE8EB91-5409-E0E9-9835-2E2EEB7B10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 t="3806" r="14475" b="39474"/>
          <a:stretch/>
        </p:blipFill>
        <p:spPr>
          <a:xfrm flipV="1">
            <a:off x="3881589" y="-328493"/>
            <a:ext cx="7484248" cy="37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89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1390E-24CC-F262-399D-0B8414D0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805EC-99D7-6EB3-D954-26B8ACF2A52B}"/>
              </a:ext>
            </a:extLst>
          </p:cNvPr>
          <p:cNvSpPr txBox="1"/>
          <p:nvPr/>
        </p:nvSpPr>
        <p:spPr>
          <a:xfrm>
            <a:off x="256776" y="232553"/>
            <a:ext cx="17845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68 </a:t>
            </a:r>
            <a:r>
              <a:rPr lang="en-SG" sz="2800" dirty="0" err="1"/>
              <a:t>Farside</a:t>
            </a:r>
            <a:endParaRPr lang="en-SG" sz="2800" dirty="0"/>
          </a:p>
          <a:p>
            <a:endParaRPr lang="en-SG" sz="2800" dirty="0"/>
          </a:p>
          <a:p>
            <a:endParaRPr lang="en-S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E117C-BFCB-F61F-B768-C4BE0465F655}"/>
              </a:ext>
            </a:extLst>
          </p:cNvPr>
          <p:cNvSpPr txBox="1"/>
          <p:nvPr/>
        </p:nvSpPr>
        <p:spPr>
          <a:xfrm>
            <a:off x="169848" y="628233"/>
            <a:ext cx="31447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1:</a:t>
            </a:r>
          </a:p>
          <a:p>
            <a:r>
              <a:rPr lang="en-SG" sz="1600" dirty="0"/>
              <a:t>Opposite side Glass failure at the vias. </a:t>
            </a:r>
          </a:p>
          <a:p>
            <a:r>
              <a:rPr lang="en-SG" sz="1600" dirty="0" err="1"/>
              <a:t>Center</a:t>
            </a:r>
            <a:r>
              <a:rPr lang="en-SG" sz="1600" dirty="0"/>
              <a:t> area is still gold? At height of -1um from surrounding area. (PECVD).</a:t>
            </a:r>
          </a:p>
          <a:p>
            <a:r>
              <a:rPr lang="en-SG" sz="1600" dirty="0"/>
              <a:t>Pad failure delamination of gold from PECVD</a:t>
            </a:r>
          </a:p>
          <a:p>
            <a:r>
              <a:rPr lang="en-SG" sz="1600" dirty="0"/>
              <a:t>Can still see where the vias are left in the pad</a:t>
            </a:r>
          </a:p>
          <a:p>
            <a:endParaRPr lang="en-SG" sz="1600" dirty="0"/>
          </a:p>
          <a:p>
            <a:endParaRPr lang="en-SG" sz="1600" dirty="0"/>
          </a:p>
        </p:txBody>
      </p:sp>
      <p:pic>
        <p:nvPicPr>
          <p:cNvPr id="5" name="Picture 4" descr="A close-up of a screen&#10;&#10;AI-generated content may be incorrect.">
            <a:extLst>
              <a:ext uri="{FF2B5EF4-FFF2-40B4-BE49-F238E27FC236}">
                <a16:creationId xmlns:a16="http://schemas.microsoft.com/office/drawing/2014/main" id="{029D728B-AB36-73DB-1205-4B9D39A819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 t="3806" r="14475" b="39474"/>
          <a:stretch/>
        </p:blipFill>
        <p:spPr>
          <a:xfrm flipV="1">
            <a:off x="3881589" y="-328493"/>
            <a:ext cx="7484248" cy="375749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6494B6E-1C42-BAFF-7443-B51594669311}"/>
              </a:ext>
            </a:extLst>
          </p:cNvPr>
          <p:cNvGrpSpPr/>
          <p:nvPr/>
        </p:nvGrpSpPr>
        <p:grpSpPr>
          <a:xfrm>
            <a:off x="3881589" y="2457450"/>
            <a:ext cx="7484248" cy="4400550"/>
            <a:chOff x="-11878818" y="3288608"/>
            <a:chExt cx="20574003" cy="13577500"/>
          </a:xfrm>
        </p:grpSpPr>
        <p:pic>
          <p:nvPicPr>
            <p:cNvPr id="6" name="Picture 5" descr="A close-up of a cell&#10;&#10;AI-generated content may be incorrect.">
              <a:extLst>
                <a:ext uri="{FF2B5EF4-FFF2-40B4-BE49-F238E27FC236}">
                  <a16:creationId xmlns:a16="http://schemas.microsoft.com/office/drawing/2014/main" id="{0BDAE82F-5C8C-8CC3-D904-11C7C39D5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-11878817" y="10008108"/>
              <a:ext cx="5143500" cy="6858000"/>
            </a:xfrm>
            <a:prstGeom prst="rect">
              <a:avLst/>
            </a:prstGeom>
          </p:spPr>
        </p:pic>
        <p:pic>
          <p:nvPicPr>
            <p:cNvPr id="8" name="Picture 7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3477C4B3-CB8E-7737-3076-1CEC6D79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-6735317" y="10008108"/>
              <a:ext cx="5143500" cy="6858000"/>
            </a:xfrm>
            <a:prstGeom prst="rect">
              <a:avLst/>
            </a:prstGeom>
          </p:spPr>
        </p:pic>
        <p:pic>
          <p:nvPicPr>
            <p:cNvPr id="11" name="Picture 10" descr="A close-up of a circular object&#10;&#10;AI-generated content may be incorrect.">
              <a:extLst>
                <a:ext uri="{FF2B5EF4-FFF2-40B4-BE49-F238E27FC236}">
                  <a16:creationId xmlns:a16="http://schemas.microsoft.com/office/drawing/2014/main" id="{F2A14D86-CD96-7C92-D8FD-4FE79D2CE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-1591816" y="10008108"/>
              <a:ext cx="5143500" cy="6858000"/>
            </a:xfrm>
            <a:prstGeom prst="rect">
              <a:avLst/>
            </a:prstGeom>
          </p:spPr>
        </p:pic>
        <p:pic>
          <p:nvPicPr>
            <p:cNvPr id="13" name="Picture 12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F971AF26-6834-571B-0D10-544D97CA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551684" y="10008108"/>
              <a:ext cx="5143500" cy="6858000"/>
            </a:xfrm>
            <a:prstGeom prst="rect">
              <a:avLst/>
            </a:prstGeom>
          </p:spPr>
        </p:pic>
        <p:pic>
          <p:nvPicPr>
            <p:cNvPr id="15" name="Picture 14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49BC6061-923D-B7C6-B669-9DD48AD72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-11878818" y="3302508"/>
              <a:ext cx="5143500" cy="6858000"/>
            </a:xfrm>
            <a:prstGeom prst="rect">
              <a:avLst/>
            </a:prstGeom>
          </p:spPr>
        </p:pic>
        <p:pic>
          <p:nvPicPr>
            <p:cNvPr id="20" name="Picture 19" descr="A close-up of a cell&#10;&#10;AI-generated content may be incorrect.">
              <a:extLst>
                <a:ext uri="{FF2B5EF4-FFF2-40B4-BE49-F238E27FC236}">
                  <a16:creationId xmlns:a16="http://schemas.microsoft.com/office/drawing/2014/main" id="{DDAC19EB-AA5B-66D5-5A83-C34EA80A0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-1591818" y="3288608"/>
              <a:ext cx="5143500" cy="6858000"/>
            </a:xfrm>
            <a:prstGeom prst="rect">
              <a:avLst/>
            </a:prstGeom>
          </p:spPr>
        </p:pic>
        <p:pic>
          <p:nvPicPr>
            <p:cNvPr id="22" name="Picture 21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4432E82C-5B3B-EA67-2C33-DEE85CB7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551685" y="3288608"/>
              <a:ext cx="5143500" cy="6858000"/>
            </a:xfrm>
            <a:prstGeom prst="rect">
              <a:avLst/>
            </a:prstGeom>
          </p:spPr>
        </p:pic>
        <p:pic>
          <p:nvPicPr>
            <p:cNvPr id="24" name="Picture 23" descr="A yellow circle with circles in it&#10;&#10;AI-generated content may be incorrect.">
              <a:extLst>
                <a:ext uri="{FF2B5EF4-FFF2-40B4-BE49-F238E27FC236}">
                  <a16:creationId xmlns:a16="http://schemas.microsoft.com/office/drawing/2014/main" id="{9F23BF01-79F1-944B-BE87-6B927FA23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-6735320" y="3295558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909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4F5E3-D5FA-D79A-D02C-D8C8D4C1E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561D9-C3F2-7F15-E2BE-F8B8C466D16E}"/>
              </a:ext>
            </a:extLst>
          </p:cNvPr>
          <p:cNvSpPr txBox="1"/>
          <p:nvPr/>
        </p:nvSpPr>
        <p:spPr>
          <a:xfrm>
            <a:off x="256776" y="232553"/>
            <a:ext cx="2711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68 </a:t>
            </a:r>
            <a:r>
              <a:rPr lang="en-SG" sz="2800" dirty="0" err="1"/>
              <a:t>Farside</a:t>
            </a:r>
            <a:r>
              <a:rPr lang="en-SG" sz="2800" dirty="0"/>
              <a:t> Pad 1</a:t>
            </a:r>
          </a:p>
          <a:p>
            <a:endParaRPr lang="en-SG" sz="2800" dirty="0"/>
          </a:p>
          <a:p>
            <a:endParaRPr lang="en-S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923F5-88E7-6214-3473-C454B393F7B7}"/>
              </a:ext>
            </a:extLst>
          </p:cNvPr>
          <p:cNvSpPr txBox="1"/>
          <p:nvPr/>
        </p:nvSpPr>
        <p:spPr>
          <a:xfrm>
            <a:off x="169848" y="628233"/>
            <a:ext cx="31447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1:</a:t>
            </a:r>
          </a:p>
          <a:p>
            <a:r>
              <a:rPr lang="en-SG" sz="1600" dirty="0"/>
              <a:t>Opposite side Glass failure at the vias. </a:t>
            </a:r>
          </a:p>
          <a:p>
            <a:r>
              <a:rPr lang="en-SG" sz="1600" dirty="0" err="1"/>
              <a:t>Center</a:t>
            </a:r>
            <a:r>
              <a:rPr lang="en-SG" sz="1600" dirty="0"/>
              <a:t> area is still gold? At height of -1um from surrounding area. (PECVD).</a:t>
            </a:r>
          </a:p>
          <a:p>
            <a:r>
              <a:rPr lang="en-SG" sz="1600" dirty="0"/>
              <a:t>Pad failure delamination of gold from PECVD</a:t>
            </a:r>
          </a:p>
          <a:p>
            <a:r>
              <a:rPr lang="en-SG" sz="1600" dirty="0"/>
              <a:t>Can still see where the vias are left in the pad</a:t>
            </a:r>
          </a:p>
          <a:p>
            <a:endParaRPr lang="en-SG" sz="1600" dirty="0"/>
          </a:p>
          <a:p>
            <a:endParaRPr lang="en-SG" sz="1600" dirty="0"/>
          </a:p>
        </p:txBody>
      </p:sp>
      <p:pic>
        <p:nvPicPr>
          <p:cNvPr id="7" name="Picture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BA087166-3AEE-00A9-D3BC-1E233F465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18472" r="6297" b="17499"/>
          <a:stretch/>
        </p:blipFill>
        <p:spPr>
          <a:xfrm>
            <a:off x="3987736" y="381723"/>
            <a:ext cx="6299264" cy="611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9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icroscope&#10;&#10;AI-generated content may be incorrect.">
            <a:extLst>
              <a:ext uri="{FF2B5EF4-FFF2-40B4-BE49-F238E27FC236}">
                <a16:creationId xmlns:a16="http://schemas.microsoft.com/office/drawing/2014/main" id="{50858A08-AE52-0A3D-C0D0-10ED5292A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" t="23742" r="8965" b="12255"/>
          <a:stretch/>
        </p:blipFill>
        <p:spPr>
          <a:xfrm rot="10800000">
            <a:off x="0" y="405425"/>
            <a:ext cx="6185411" cy="6047150"/>
          </a:xfrm>
          <a:prstGeom prst="rect">
            <a:avLst/>
          </a:prstGeom>
        </p:spPr>
      </p:pic>
      <p:pic>
        <p:nvPicPr>
          <p:cNvPr id="4" name="Picture 3" descr="A close-up of a microscope&#10;&#10;AI-generated content may be incorrect.">
            <a:extLst>
              <a:ext uri="{FF2B5EF4-FFF2-40B4-BE49-F238E27FC236}">
                <a16:creationId xmlns:a16="http://schemas.microsoft.com/office/drawing/2014/main" id="{F788CF7F-4417-EEDE-27BF-42C7EADFD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18472" r="6297" b="17499"/>
          <a:stretch/>
        </p:blipFill>
        <p:spPr>
          <a:xfrm rot="10800000" flipH="1">
            <a:off x="5687797" y="378636"/>
            <a:ext cx="6244479" cy="6060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20E3AF-FEB6-5A88-A29B-3B9DF3284460}"/>
              </a:ext>
            </a:extLst>
          </p:cNvPr>
          <p:cNvSpPr txBox="1"/>
          <p:nvPr/>
        </p:nvSpPr>
        <p:spPr>
          <a:xfrm>
            <a:off x="2240924" y="1461752"/>
            <a:ext cx="34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D296E-20AF-B3B8-BA20-A58A2891C7BB}"/>
              </a:ext>
            </a:extLst>
          </p:cNvPr>
          <p:cNvSpPr txBox="1"/>
          <p:nvPr/>
        </p:nvSpPr>
        <p:spPr>
          <a:xfrm>
            <a:off x="8336924" y="1066800"/>
            <a:ext cx="34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4132F-3510-59D8-5F7B-80D9818C6D64}"/>
              </a:ext>
            </a:extLst>
          </p:cNvPr>
          <p:cNvSpPr txBox="1"/>
          <p:nvPr/>
        </p:nvSpPr>
        <p:spPr>
          <a:xfrm>
            <a:off x="8678214" y="2507087"/>
            <a:ext cx="34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AE1E7-176C-BA8C-512B-354386AC8394}"/>
              </a:ext>
            </a:extLst>
          </p:cNvPr>
          <p:cNvSpPr txBox="1"/>
          <p:nvPr/>
        </p:nvSpPr>
        <p:spPr>
          <a:xfrm>
            <a:off x="9793310" y="1461752"/>
            <a:ext cx="34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6B34C-17ED-93C2-D8BA-8F230B3ECF25}"/>
              </a:ext>
            </a:extLst>
          </p:cNvPr>
          <p:cNvSpPr txBox="1"/>
          <p:nvPr/>
        </p:nvSpPr>
        <p:spPr>
          <a:xfrm>
            <a:off x="2433735" y="2640169"/>
            <a:ext cx="34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4ECA0-0266-F5FE-7B6D-F48AECA2B76A}"/>
              </a:ext>
            </a:extLst>
          </p:cNvPr>
          <p:cNvSpPr txBox="1"/>
          <p:nvPr/>
        </p:nvSpPr>
        <p:spPr>
          <a:xfrm>
            <a:off x="3719476" y="1916805"/>
            <a:ext cx="34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D48DD-E095-5BF2-3819-F3A4CC7C9C5B}"/>
              </a:ext>
            </a:extLst>
          </p:cNvPr>
          <p:cNvSpPr txBox="1"/>
          <p:nvPr/>
        </p:nvSpPr>
        <p:spPr>
          <a:xfrm>
            <a:off x="9712817" y="3850783"/>
            <a:ext cx="34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A8611-1F35-2E4D-D1EA-5F44869811D3}"/>
              </a:ext>
            </a:extLst>
          </p:cNvPr>
          <p:cNvSpPr txBox="1"/>
          <p:nvPr/>
        </p:nvSpPr>
        <p:spPr>
          <a:xfrm>
            <a:off x="3575290" y="4112393"/>
            <a:ext cx="34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30591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BD89E-EE4A-4D33-0165-9A46B40B2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5FF8D8-FE2E-74C5-DF7E-26610E8D30E2}"/>
              </a:ext>
            </a:extLst>
          </p:cNvPr>
          <p:cNvSpPr txBox="1"/>
          <p:nvPr/>
        </p:nvSpPr>
        <p:spPr>
          <a:xfrm>
            <a:off x="256776" y="232553"/>
            <a:ext cx="30067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68 </a:t>
            </a:r>
            <a:r>
              <a:rPr lang="en-SG" sz="2800" dirty="0" err="1"/>
              <a:t>Farside</a:t>
            </a:r>
            <a:r>
              <a:rPr lang="en-SG" sz="2800" dirty="0"/>
              <a:t> Pad 3,4</a:t>
            </a:r>
          </a:p>
          <a:p>
            <a:endParaRPr lang="en-SG" sz="2800" dirty="0"/>
          </a:p>
          <a:p>
            <a:endParaRPr lang="en-S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075BB-35E7-9E36-15B4-D4C8ACDF82CC}"/>
              </a:ext>
            </a:extLst>
          </p:cNvPr>
          <p:cNvSpPr txBox="1"/>
          <p:nvPr/>
        </p:nvSpPr>
        <p:spPr>
          <a:xfrm>
            <a:off x="256776" y="933955"/>
            <a:ext cx="3144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Tearing of pad at the outer edge,</a:t>
            </a:r>
          </a:p>
          <a:p>
            <a:r>
              <a:rPr lang="en-SG" sz="1600" dirty="0"/>
              <a:t>Glass failure purely inside the pad</a:t>
            </a:r>
          </a:p>
          <a:p>
            <a:r>
              <a:rPr lang="en-SG" sz="1600" dirty="0"/>
              <a:t>Gold-gold bonds held across almost all of contact region. </a:t>
            </a:r>
          </a:p>
          <a:p>
            <a:endParaRPr lang="en-SG" sz="1600" dirty="0"/>
          </a:p>
        </p:txBody>
      </p:sp>
      <p:pic>
        <p:nvPicPr>
          <p:cNvPr id="7" name="Picture 6" descr="A close-up of a cell&#10;&#10;AI-generated content may be incorrect.">
            <a:extLst>
              <a:ext uri="{FF2B5EF4-FFF2-40B4-BE49-F238E27FC236}">
                <a16:creationId xmlns:a16="http://schemas.microsoft.com/office/drawing/2014/main" id="{4AB25FAE-961E-A3BF-7278-AB2F6D62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" t="26920" r="10556" b="10278"/>
          <a:stretch/>
        </p:blipFill>
        <p:spPr>
          <a:xfrm rot="10800000">
            <a:off x="3263561" y="1124455"/>
            <a:ext cx="4524375" cy="4307002"/>
          </a:xfrm>
          <a:prstGeom prst="rect">
            <a:avLst/>
          </a:prstGeom>
        </p:spPr>
      </p:pic>
      <p:pic>
        <p:nvPicPr>
          <p:cNvPr id="10" name="Picture 9" descr="A close-up of a microscope&#10;&#10;AI-generated content may be incorrect.">
            <a:extLst>
              <a:ext uri="{FF2B5EF4-FFF2-40B4-BE49-F238E27FC236}">
                <a16:creationId xmlns:a16="http://schemas.microsoft.com/office/drawing/2014/main" id="{4911C38C-3607-72AD-6A06-01CDF632A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4" t="16111" r="4259" b="19305"/>
          <a:stretch/>
        </p:blipFill>
        <p:spPr>
          <a:xfrm rot="10800000">
            <a:off x="7787936" y="1124454"/>
            <a:ext cx="4334792" cy="43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3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503ECAD7-BF5B-9A63-8425-6CF83E61D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19608" r="38377" b="43081"/>
          <a:stretch/>
        </p:blipFill>
        <p:spPr>
          <a:xfrm>
            <a:off x="4619042" y="-18137"/>
            <a:ext cx="5417245" cy="3781849"/>
          </a:xfrm>
          <a:prstGeom prst="rect">
            <a:avLst/>
          </a:prstGeom>
        </p:spPr>
      </p:pic>
      <p:pic>
        <p:nvPicPr>
          <p:cNvPr id="7" name="Picture 6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F8EEDBFC-677F-16B5-E9BB-0E0B7BFE2D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9" t="27710" r="28797" b="41403"/>
          <a:stretch/>
        </p:blipFill>
        <p:spPr>
          <a:xfrm>
            <a:off x="2478023" y="735189"/>
            <a:ext cx="10119096" cy="5848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4573E-ED30-57C8-9957-3AAAC4D61B13}"/>
              </a:ext>
            </a:extLst>
          </p:cNvPr>
          <p:cNvSpPr txBox="1"/>
          <p:nvPr/>
        </p:nvSpPr>
        <p:spPr>
          <a:xfrm>
            <a:off x="265175" y="201776"/>
            <a:ext cx="3884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68 Nearside(Backside)</a:t>
            </a:r>
          </a:p>
          <a:p>
            <a:r>
              <a:rPr lang="en-SG" sz="1600" dirty="0"/>
              <a:t>Pre Pull Test</a:t>
            </a:r>
          </a:p>
          <a:p>
            <a:endParaRPr lang="en-S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E0C0D-D0A2-516E-9B78-F8730559573A}"/>
              </a:ext>
            </a:extLst>
          </p:cNvPr>
          <p:cNvSpPr txBox="1"/>
          <p:nvPr/>
        </p:nvSpPr>
        <p:spPr>
          <a:xfrm>
            <a:off x="265175" y="1647308"/>
            <a:ext cx="221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1,2,3,4:</a:t>
            </a:r>
          </a:p>
          <a:p>
            <a:r>
              <a:rPr lang="en-SG" sz="1600" dirty="0"/>
              <a:t>Definite formation of cracks beneath the pads, meaning glass is pre stressed.</a:t>
            </a:r>
          </a:p>
          <a:p>
            <a:r>
              <a:rPr lang="en-SG" sz="1600" dirty="0"/>
              <a:t>Iridescence at edge of pads indicates delamination of gold from PECVD</a:t>
            </a:r>
          </a:p>
        </p:txBody>
      </p:sp>
    </p:spTree>
    <p:extLst>
      <p:ext uri="{BB962C8B-B14F-4D97-AF65-F5344CB8AC3E}">
        <p14:creationId xmlns:p14="http://schemas.microsoft.com/office/powerpoint/2010/main" val="327442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A6AB-867F-69DD-F97E-4829B53DC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DD6722-49DA-3D9D-C0EA-84989AF72900}"/>
              </a:ext>
            </a:extLst>
          </p:cNvPr>
          <p:cNvSpPr txBox="1"/>
          <p:nvPr/>
        </p:nvSpPr>
        <p:spPr>
          <a:xfrm>
            <a:off x="256776" y="232553"/>
            <a:ext cx="30736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68 Nearside Pad 4:</a:t>
            </a:r>
          </a:p>
          <a:p>
            <a:r>
              <a:rPr lang="en-SG" sz="2800" dirty="0"/>
              <a:t>Iridescence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9D138-4028-1F5D-A859-CF76FD5AA0A5}"/>
              </a:ext>
            </a:extLst>
          </p:cNvPr>
          <p:cNvSpPr txBox="1"/>
          <p:nvPr/>
        </p:nvSpPr>
        <p:spPr>
          <a:xfrm>
            <a:off x="256776" y="1186660"/>
            <a:ext cx="31447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sz="1600" dirty="0"/>
          </a:p>
          <a:p>
            <a:r>
              <a:rPr lang="en-SG" sz="1600" dirty="0"/>
              <a:t>Always occurs along edge of Pads at the gold-PECVD layer, </a:t>
            </a:r>
          </a:p>
          <a:p>
            <a:r>
              <a:rPr lang="en-SG" sz="1600" dirty="0"/>
              <a:t>Maybe due to delamination of the PECVD causing refraction ?</a:t>
            </a:r>
          </a:p>
          <a:p>
            <a:r>
              <a:rPr lang="en-SG" sz="1600" dirty="0"/>
              <a:t>In this case, there is an area of glass that was removed as well, larger than the pad indicating that this failure occurred during the pull test</a:t>
            </a:r>
          </a:p>
        </p:txBody>
      </p:sp>
      <p:pic>
        <p:nvPicPr>
          <p:cNvPr id="7" name="Picture 6" descr="Close-up of a microscope view of a cell&#10;&#10;AI-generated content may be incorrect.">
            <a:extLst>
              <a:ext uri="{FF2B5EF4-FFF2-40B4-BE49-F238E27FC236}">
                <a16:creationId xmlns:a16="http://schemas.microsoft.com/office/drawing/2014/main" id="{31EFB0FD-F7D0-C4EF-0BE4-6B48D3BD1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t="23586" r="3888" b="12084"/>
          <a:stretch/>
        </p:blipFill>
        <p:spPr>
          <a:xfrm>
            <a:off x="4371975" y="232553"/>
            <a:ext cx="6896100" cy="63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62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9FE5-4343-752F-0554-C0FC96D5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0914D-E701-18CF-AD2A-01103D742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Majority of failures are glass failures – due to formation of fractures during compression bonding.</a:t>
            </a:r>
          </a:p>
          <a:p>
            <a:r>
              <a:rPr lang="en-SG" dirty="0"/>
              <a:t>However multiple other modes of failure were observed as well </a:t>
            </a:r>
          </a:p>
          <a:p>
            <a:pPr lvl="1"/>
            <a:r>
              <a:rPr lang="en-SG" dirty="0"/>
              <a:t>Titanium-glass</a:t>
            </a:r>
          </a:p>
          <a:p>
            <a:pPr lvl="1"/>
            <a:r>
              <a:rPr lang="en-SG" dirty="0"/>
              <a:t>Gold-gold</a:t>
            </a:r>
          </a:p>
          <a:p>
            <a:pPr lvl="1"/>
            <a:r>
              <a:rPr lang="en-SG" dirty="0"/>
              <a:t>Gold-PECVD</a:t>
            </a:r>
          </a:p>
          <a:p>
            <a:r>
              <a:rPr lang="en-SG" dirty="0"/>
              <a:t>Most common (outside of glass failure) is gold-PECVD</a:t>
            </a:r>
          </a:p>
          <a:p>
            <a:r>
              <a:rPr lang="en-SG" dirty="0"/>
              <a:t>Notable failure is the portion where the vias pulled out a portion of the glass – this is the type of failure which requires the most force to break </a:t>
            </a:r>
          </a:p>
          <a:p>
            <a:r>
              <a:rPr lang="en-SG" dirty="0"/>
              <a:t>Questions about the titanium and gold(?) layer seen</a:t>
            </a:r>
          </a:p>
          <a:p>
            <a:pPr lvl="1"/>
            <a:r>
              <a:rPr lang="en-SG" dirty="0"/>
              <a:t>What is causing the different colours?</a:t>
            </a:r>
          </a:p>
          <a:p>
            <a:pPr lvl="1"/>
            <a:r>
              <a:rPr lang="en-SG" dirty="0"/>
              <a:t>Does it help explain the iridescence?</a:t>
            </a:r>
          </a:p>
        </p:txBody>
      </p:sp>
    </p:spTree>
    <p:extLst>
      <p:ext uri="{BB962C8B-B14F-4D97-AF65-F5344CB8AC3E}">
        <p14:creationId xmlns:p14="http://schemas.microsoft.com/office/powerpoint/2010/main" val="3716342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941FE2-63D5-1D62-54ED-A6734CBA5613}"/>
              </a:ext>
            </a:extLst>
          </p:cNvPr>
          <p:cNvGrpSpPr/>
          <p:nvPr/>
        </p:nvGrpSpPr>
        <p:grpSpPr>
          <a:xfrm>
            <a:off x="1365515" y="605026"/>
            <a:ext cx="9095043" cy="3222911"/>
            <a:chOff x="1365515" y="605026"/>
            <a:chExt cx="9095043" cy="3222911"/>
          </a:xfrm>
        </p:grpSpPr>
        <p:pic>
          <p:nvPicPr>
            <p:cNvPr id="2" name="Picture 1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3A25B09E-6187-9AE0-3FAF-03BD27875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5" t="31588" r="8965" b="17448"/>
            <a:stretch>
              <a:fillRect/>
            </a:stretch>
          </p:blipFill>
          <p:spPr>
            <a:xfrm rot="10800000">
              <a:off x="3022458" y="605026"/>
              <a:ext cx="4140013" cy="322291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7DD89C-62A2-0582-9A12-1D8CEF2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18608" y="772786"/>
              <a:ext cx="3241950" cy="305515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2B5D26-E5D4-1F73-B3C8-D2F04787C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32727"/>
            <a:stretch/>
          </p:blipFill>
          <p:spPr>
            <a:xfrm>
              <a:off x="1365515" y="605026"/>
              <a:ext cx="1331581" cy="3222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811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A861D-6BEE-512B-8C55-17B2F6A0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39" y="0"/>
            <a:ext cx="998992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51A1BA-5AE7-CAF2-BE35-FDFB2C5610DC}"/>
              </a:ext>
            </a:extLst>
          </p:cNvPr>
          <p:cNvCxnSpPr/>
          <p:nvPr/>
        </p:nvCxnSpPr>
        <p:spPr>
          <a:xfrm>
            <a:off x="3445653" y="1150570"/>
            <a:ext cx="0" cy="5014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5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7647D-FC90-0098-2EC4-4A7BF99D5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606697F9-C205-447D-F18C-F6B210C9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19608" r="38377" b="43081"/>
          <a:stretch/>
        </p:blipFill>
        <p:spPr>
          <a:xfrm>
            <a:off x="4619042" y="-18137"/>
            <a:ext cx="5417245" cy="3781849"/>
          </a:xfrm>
          <a:prstGeom prst="rect">
            <a:avLst/>
          </a:prstGeom>
        </p:spPr>
      </p:pic>
      <p:pic>
        <p:nvPicPr>
          <p:cNvPr id="7" name="Picture 6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AF506AAD-2AF8-2176-0172-09C693728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9" t="27710" r="28797" b="41403"/>
          <a:stretch/>
        </p:blipFill>
        <p:spPr>
          <a:xfrm>
            <a:off x="4619042" y="3834791"/>
            <a:ext cx="5230948" cy="3023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6ABE4-149C-BA19-39B7-75C686BA3217}"/>
              </a:ext>
            </a:extLst>
          </p:cNvPr>
          <p:cNvSpPr txBox="1"/>
          <p:nvPr/>
        </p:nvSpPr>
        <p:spPr>
          <a:xfrm>
            <a:off x="265175" y="201776"/>
            <a:ext cx="357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68 </a:t>
            </a:r>
            <a:r>
              <a:rPr lang="en-SG" sz="2800" dirty="0" err="1"/>
              <a:t>Farside</a:t>
            </a:r>
            <a:r>
              <a:rPr lang="en-SG" sz="2800" dirty="0"/>
              <a:t>(Backside)</a:t>
            </a:r>
          </a:p>
          <a:p>
            <a:r>
              <a:rPr lang="en-SG" sz="1600" dirty="0"/>
              <a:t>Pre Pull Test</a:t>
            </a:r>
          </a:p>
          <a:p>
            <a:endParaRPr lang="en-S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3CDA1-00EC-17F9-0AB8-42E97ECEA03C}"/>
              </a:ext>
            </a:extLst>
          </p:cNvPr>
          <p:cNvSpPr txBox="1"/>
          <p:nvPr/>
        </p:nvSpPr>
        <p:spPr>
          <a:xfrm>
            <a:off x="265175" y="1647308"/>
            <a:ext cx="22128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5,6,7,8:</a:t>
            </a:r>
          </a:p>
          <a:p>
            <a:r>
              <a:rPr lang="en-SG" sz="1600" dirty="0"/>
              <a:t>Definite formation of cracks beneath the pads, meaning glass is pre stressed.</a:t>
            </a:r>
          </a:p>
          <a:p>
            <a:r>
              <a:rPr lang="en-SG" sz="1600" dirty="0"/>
              <a:t>Iridescence at edge of pads indicates delamination of PECVD from glass? Not Gold from PECVD?</a:t>
            </a:r>
          </a:p>
          <a:p>
            <a:r>
              <a:rPr lang="en-SG" sz="1600" dirty="0"/>
              <a:t>Depends on the construction, if </a:t>
            </a:r>
          </a:p>
          <a:p>
            <a:r>
              <a:rPr lang="en-SG" sz="1600" dirty="0"/>
              <a:t>Iridescence extends past the gold ‘dolly’ into the titanium adhesion layer</a:t>
            </a:r>
          </a:p>
        </p:txBody>
      </p:sp>
    </p:spTree>
    <p:extLst>
      <p:ext uri="{BB962C8B-B14F-4D97-AF65-F5344CB8AC3E}">
        <p14:creationId xmlns:p14="http://schemas.microsoft.com/office/powerpoint/2010/main" val="83665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evice&#10;&#10;AI-generated content may be incorrect.">
            <a:extLst>
              <a:ext uri="{FF2B5EF4-FFF2-40B4-BE49-F238E27FC236}">
                <a16:creationId xmlns:a16="http://schemas.microsoft.com/office/drawing/2014/main" id="{BD5D2551-ED0D-6308-BC0A-5DFCAF140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8" t="30924" r="16775" b="21736"/>
          <a:stretch/>
        </p:blipFill>
        <p:spPr>
          <a:xfrm>
            <a:off x="478972" y="476410"/>
            <a:ext cx="5732289" cy="3246506"/>
          </a:xfrm>
          <a:prstGeom prst="rect">
            <a:avLst/>
          </a:prstGeom>
        </p:spPr>
      </p:pic>
      <p:pic>
        <p:nvPicPr>
          <p:cNvPr id="7" name="Picture 6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51BCB006-E244-08A2-B99A-89D27B657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25882" r="22153"/>
          <a:stretch/>
        </p:blipFill>
        <p:spPr>
          <a:xfrm rot="10800000">
            <a:off x="6341889" y="288148"/>
            <a:ext cx="5371139" cy="5082989"/>
          </a:xfrm>
          <a:prstGeom prst="rect">
            <a:avLst/>
          </a:prstGeom>
        </p:spPr>
      </p:pic>
      <p:pic>
        <p:nvPicPr>
          <p:cNvPr id="9" name="Picture 8" descr="A close-up of a small piece of electronics&#10;&#10;AI-generated content may be incorrect.">
            <a:extLst>
              <a:ext uri="{FF2B5EF4-FFF2-40B4-BE49-F238E27FC236}">
                <a16:creationId xmlns:a16="http://schemas.microsoft.com/office/drawing/2014/main" id="{26AE0AF4-92DB-A5C7-54C8-22394F647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0" t="20560" r="16625" b="37759"/>
          <a:stretch/>
        </p:blipFill>
        <p:spPr>
          <a:xfrm rot="10800000">
            <a:off x="322729" y="3941906"/>
            <a:ext cx="5601661" cy="28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9B046-75A7-DECD-1054-C1FDEF15E62B}"/>
              </a:ext>
            </a:extLst>
          </p:cNvPr>
          <p:cNvSpPr txBox="1"/>
          <p:nvPr/>
        </p:nvSpPr>
        <p:spPr>
          <a:xfrm>
            <a:off x="265176" y="201775"/>
            <a:ext cx="308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65 Nearside</a:t>
            </a:r>
          </a:p>
          <a:p>
            <a:endParaRPr lang="en-S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C6FA0-A415-8F94-C84A-41A8390BA81A}"/>
              </a:ext>
            </a:extLst>
          </p:cNvPr>
          <p:cNvSpPr txBox="1"/>
          <p:nvPr/>
        </p:nvSpPr>
        <p:spPr>
          <a:xfrm>
            <a:off x="265175" y="894273"/>
            <a:ext cx="38457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1:</a:t>
            </a:r>
          </a:p>
          <a:p>
            <a:r>
              <a:rPr lang="en-SG" sz="1600" dirty="0"/>
              <a:t>Partial pad failure, can see top half is raised approx. 5um from 65’s Pad. </a:t>
            </a:r>
          </a:p>
          <a:p>
            <a:r>
              <a:rPr lang="en-SG" sz="1600" dirty="0"/>
              <a:t>Bottom half shows failure in the gold, where the pad peeled off, but final failure occurs from the pad on the other side. Gold-gold bond was as strong as the gold-titanium(?) bond. </a:t>
            </a:r>
            <a:br>
              <a:rPr lang="en-SG" sz="1600" dirty="0"/>
            </a:br>
            <a:r>
              <a:rPr lang="en-SG" sz="1600" dirty="0"/>
              <a:t>Corresponding pad on Strip 68 shows remainder of the pad.</a:t>
            </a:r>
          </a:p>
          <a:p>
            <a:r>
              <a:rPr lang="en-SG" sz="1600" dirty="0"/>
              <a:t>Raised </a:t>
            </a:r>
          </a:p>
          <a:p>
            <a:r>
              <a:rPr lang="en-SG" sz="1600" dirty="0"/>
              <a:t>From images: Difference in colour</a:t>
            </a:r>
          </a:p>
          <a:p>
            <a:r>
              <a:rPr lang="en-SG" sz="1600" dirty="0" err="1"/>
              <a:t>Center</a:t>
            </a:r>
            <a:r>
              <a:rPr lang="en-SG" sz="1600" dirty="0"/>
              <a:t> is lower by 0.5um, and grey vs outside is brown and 05um higher.</a:t>
            </a:r>
          </a:p>
          <a:p>
            <a:r>
              <a:rPr lang="en-SG" sz="1600" dirty="0"/>
              <a:t>This diff is due to the PECVD.</a:t>
            </a:r>
          </a:p>
          <a:p>
            <a:r>
              <a:rPr lang="en-SG" sz="1600" dirty="0"/>
              <a:t>Means that </a:t>
            </a:r>
            <a:r>
              <a:rPr lang="en-SG" sz="1600" dirty="0" err="1"/>
              <a:t>center</a:t>
            </a:r>
            <a:r>
              <a:rPr lang="en-SG" sz="1600" dirty="0"/>
              <a:t> failure is further from glass than outer edge -&gt; rules out brown area as gold-titanium failure?? </a:t>
            </a:r>
          </a:p>
          <a:p>
            <a:r>
              <a:rPr lang="en-SG" sz="1600" dirty="0"/>
              <a:t>Different failure plane for middle than for outer edge. </a:t>
            </a:r>
          </a:p>
          <a:p>
            <a:r>
              <a:rPr lang="en-SG" sz="1600" dirty="0"/>
              <a:t>Outer edge failed at</a:t>
            </a:r>
          </a:p>
        </p:txBody>
      </p:sp>
      <p:pic>
        <p:nvPicPr>
          <p:cNvPr id="6" name="Picture 5" descr="A close-up of a screen&#10;&#10;AI-generated content may be incorrect.">
            <a:extLst>
              <a:ext uri="{FF2B5EF4-FFF2-40B4-BE49-F238E27FC236}">
                <a16:creationId xmlns:a16="http://schemas.microsoft.com/office/drawing/2014/main" id="{ACBDB56F-F3F1-EFD3-93FA-83FA07195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6474" r="14853" b="38778"/>
          <a:stretch/>
        </p:blipFill>
        <p:spPr>
          <a:xfrm>
            <a:off x="4364532" y="292025"/>
            <a:ext cx="6424612" cy="3088001"/>
          </a:xfrm>
          <a:prstGeom prst="rect">
            <a:avLst/>
          </a:prstGeom>
        </p:spPr>
      </p:pic>
      <p:pic>
        <p:nvPicPr>
          <p:cNvPr id="8" name="Picture 7" descr="A close-up of a screen&#10;&#10;AI-generated content may be incorrect.">
            <a:extLst>
              <a:ext uri="{FF2B5EF4-FFF2-40B4-BE49-F238E27FC236}">
                <a16:creationId xmlns:a16="http://schemas.microsoft.com/office/drawing/2014/main" id="{5E93D725-EB8B-BB24-FC42-E66D03695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2993" r="15042" b="39010"/>
          <a:stretch/>
        </p:blipFill>
        <p:spPr>
          <a:xfrm>
            <a:off x="4256955" y="3380026"/>
            <a:ext cx="6602618" cy="33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3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1A167-CF7F-0D6D-1B6D-62DB20FDA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1389B4-B6C4-C3C3-4289-2111B5933A7D}"/>
              </a:ext>
            </a:extLst>
          </p:cNvPr>
          <p:cNvSpPr txBox="1"/>
          <p:nvPr/>
        </p:nvSpPr>
        <p:spPr>
          <a:xfrm>
            <a:off x="265176" y="201775"/>
            <a:ext cx="2877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65 Nearside</a:t>
            </a:r>
          </a:p>
          <a:p>
            <a:endParaRPr lang="en-S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FFC55-E09B-B3D6-C995-22D04E2A5BD6}"/>
              </a:ext>
            </a:extLst>
          </p:cNvPr>
          <p:cNvSpPr txBox="1"/>
          <p:nvPr/>
        </p:nvSpPr>
        <p:spPr>
          <a:xfrm>
            <a:off x="265176" y="894273"/>
            <a:ext cx="22128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1:</a:t>
            </a:r>
          </a:p>
          <a:p>
            <a:r>
              <a:rPr lang="en-SG" sz="1600" dirty="0"/>
              <a:t>Partial pad failure, can see top half is raised approx. 5um from 65’s Pad. </a:t>
            </a:r>
          </a:p>
          <a:p>
            <a:r>
              <a:rPr lang="en-SG" sz="1600" dirty="0"/>
              <a:t>Bottom half shows failure in the gold, where the pad peeled off, but final failure occurs from the pad on the other side. Gold-gold bond was as strong as the gold-titanium(?) bond. </a:t>
            </a:r>
            <a:br>
              <a:rPr lang="en-SG" sz="1600" dirty="0"/>
            </a:br>
            <a:r>
              <a:rPr lang="en-SG" sz="1600" dirty="0"/>
              <a:t>Corresponding pad on Strip 68 shows remainder of the pad.</a:t>
            </a:r>
          </a:p>
          <a:p>
            <a:r>
              <a:rPr lang="en-SG" sz="1600" dirty="0"/>
              <a:t>Raised portion rises to 29um, which comes from a combination of the peeling pad and presence of glass (compare with photos)</a:t>
            </a:r>
          </a:p>
        </p:txBody>
      </p:sp>
      <p:pic>
        <p:nvPicPr>
          <p:cNvPr id="6" name="Picture 5" descr="A close-up of a screen&#10;&#10;AI-generated content may be incorrect.">
            <a:extLst>
              <a:ext uri="{FF2B5EF4-FFF2-40B4-BE49-F238E27FC236}">
                <a16:creationId xmlns:a16="http://schemas.microsoft.com/office/drawing/2014/main" id="{AF1653FE-DA1E-ADAE-BC1B-D8C797C39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6474" r="14853" b="38778"/>
          <a:stretch/>
        </p:blipFill>
        <p:spPr>
          <a:xfrm>
            <a:off x="4364532" y="292025"/>
            <a:ext cx="6424612" cy="3088001"/>
          </a:xfrm>
          <a:prstGeom prst="rect">
            <a:avLst/>
          </a:prstGeom>
        </p:spPr>
      </p:pic>
      <p:pic>
        <p:nvPicPr>
          <p:cNvPr id="8" name="Picture 7" descr="A close-up of a screen&#10;&#10;AI-generated content may be incorrect.">
            <a:extLst>
              <a:ext uri="{FF2B5EF4-FFF2-40B4-BE49-F238E27FC236}">
                <a16:creationId xmlns:a16="http://schemas.microsoft.com/office/drawing/2014/main" id="{C1CB39C2-5C71-1461-EF46-5A892D23A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2993" r="15042" b="39010"/>
          <a:stretch/>
        </p:blipFill>
        <p:spPr>
          <a:xfrm>
            <a:off x="4256955" y="3380026"/>
            <a:ext cx="6602618" cy="33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1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0917-007A-F3A1-0F2C-026E313AC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FCC875-1573-13B8-5012-D048CF1D8873}"/>
              </a:ext>
            </a:extLst>
          </p:cNvPr>
          <p:cNvSpPr txBox="1"/>
          <p:nvPr/>
        </p:nvSpPr>
        <p:spPr>
          <a:xfrm>
            <a:off x="265176" y="201775"/>
            <a:ext cx="308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65 Nearside: Types of Failure: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DB133-4731-F003-40D0-747B739EF787}"/>
              </a:ext>
            </a:extLst>
          </p:cNvPr>
          <p:cNvGrpSpPr/>
          <p:nvPr/>
        </p:nvGrpSpPr>
        <p:grpSpPr>
          <a:xfrm>
            <a:off x="3200401" y="1667814"/>
            <a:ext cx="8896209" cy="4334313"/>
            <a:chOff x="3471354" y="2984616"/>
            <a:chExt cx="7483679" cy="3685379"/>
          </a:xfrm>
        </p:grpSpPr>
        <p:pic>
          <p:nvPicPr>
            <p:cNvPr id="5" name="Picture 4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011FBA04-AB0C-5432-9BE2-FA754552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4" t="28491" r="7770" b="9614"/>
            <a:stretch/>
          </p:blipFill>
          <p:spPr>
            <a:xfrm rot="10800000">
              <a:off x="9016210" y="4803559"/>
              <a:ext cx="1938823" cy="1850694"/>
            </a:xfrm>
            <a:prstGeom prst="rect">
              <a:avLst/>
            </a:prstGeom>
          </p:spPr>
        </p:pic>
        <p:pic>
          <p:nvPicPr>
            <p:cNvPr id="9" name="Picture 8" descr="A close-up of a circular object&#10;&#10;AI-generated content may be incorrect.">
              <a:extLst>
                <a:ext uri="{FF2B5EF4-FFF2-40B4-BE49-F238E27FC236}">
                  <a16:creationId xmlns:a16="http://schemas.microsoft.com/office/drawing/2014/main" id="{4B1FA2DF-F6F5-7D16-209B-01197F93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9" t="26527" r="8144" b="5965"/>
            <a:stretch/>
          </p:blipFill>
          <p:spPr>
            <a:xfrm rot="10800000">
              <a:off x="7183585" y="4803559"/>
              <a:ext cx="1829520" cy="1850694"/>
            </a:xfrm>
            <a:prstGeom prst="rect">
              <a:avLst/>
            </a:prstGeom>
          </p:spPr>
        </p:pic>
        <p:pic>
          <p:nvPicPr>
            <p:cNvPr id="11" name="Picture 1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329E96FE-8E01-E48E-4D7E-75E244031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" t="22597" r="9455" b="12421"/>
            <a:stretch/>
          </p:blipFill>
          <p:spPr>
            <a:xfrm rot="10800000">
              <a:off x="5295268" y="4803559"/>
              <a:ext cx="1888317" cy="1850695"/>
            </a:xfrm>
            <a:prstGeom prst="rect">
              <a:avLst/>
            </a:prstGeom>
          </p:spPr>
        </p:pic>
        <p:pic>
          <p:nvPicPr>
            <p:cNvPr id="13" name="Picture 12" descr="A close-up of a cell&#10;&#10;AI-generated content may be incorrect.">
              <a:extLst>
                <a:ext uri="{FF2B5EF4-FFF2-40B4-BE49-F238E27FC236}">
                  <a16:creationId xmlns:a16="http://schemas.microsoft.com/office/drawing/2014/main" id="{D6D35DBD-D848-CE32-6FA9-A190DAB40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" t="21726" r="11646" b="13291"/>
            <a:stretch/>
          </p:blipFill>
          <p:spPr>
            <a:xfrm rot="10800000">
              <a:off x="3474894" y="4803560"/>
              <a:ext cx="1829519" cy="1866435"/>
            </a:xfrm>
            <a:prstGeom prst="rect">
              <a:avLst/>
            </a:prstGeom>
          </p:spPr>
        </p:pic>
        <p:pic>
          <p:nvPicPr>
            <p:cNvPr id="15" name="Picture 14" descr="A microscope view of a cell&#10;&#10;AI-generated content may be incorrect.">
              <a:extLst>
                <a:ext uri="{FF2B5EF4-FFF2-40B4-BE49-F238E27FC236}">
                  <a16:creationId xmlns:a16="http://schemas.microsoft.com/office/drawing/2014/main" id="{6DC7FE9E-BA6D-1561-C8B3-75021064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1" t="22175" r="9641" b="12842"/>
            <a:stretch/>
          </p:blipFill>
          <p:spPr>
            <a:xfrm>
              <a:off x="9070861" y="2984616"/>
              <a:ext cx="1884172" cy="1898754"/>
            </a:xfrm>
            <a:prstGeom prst="rect">
              <a:avLst/>
            </a:prstGeom>
          </p:spPr>
        </p:pic>
        <p:pic>
          <p:nvPicPr>
            <p:cNvPr id="17" name="Picture 16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6763128B-3A0F-566A-CEB0-9D9948B7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2" t="22175" r="9814" b="12842"/>
            <a:stretch/>
          </p:blipFill>
          <p:spPr>
            <a:xfrm rot="10800000">
              <a:off x="7205161" y="2987416"/>
              <a:ext cx="1901363" cy="1947787"/>
            </a:xfrm>
            <a:prstGeom prst="rect">
              <a:avLst/>
            </a:prstGeom>
          </p:spPr>
        </p:pic>
        <p:pic>
          <p:nvPicPr>
            <p:cNvPr id="19" name="Picture 18" descr="A close-up of a circular object&#10;&#10;AI-generated content may be incorrect.">
              <a:extLst>
                <a:ext uri="{FF2B5EF4-FFF2-40B4-BE49-F238E27FC236}">
                  <a16:creationId xmlns:a16="http://schemas.microsoft.com/office/drawing/2014/main" id="{5C0CF53D-1752-8CA0-046E-B7FABAC68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6" t="24280" r="9465" b="13965"/>
            <a:stretch/>
          </p:blipFill>
          <p:spPr>
            <a:xfrm rot="10800000">
              <a:off x="5287382" y="2989259"/>
              <a:ext cx="1953700" cy="1894110"/>
            </a:xfrm>
            <a:prstGeom prst="rect">
              <a:avLst/>
            </a:prstGeom>
          </p:spPr>
        </p:pic>
        <p:pic>
          <p:nvPicPr>
            <p:cNvPr id="21" name="Picture 2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57C10B49-AA9E-DB56-CF06-78BBD2681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" t="24388" r="7573" b="12275"/>
            <a:stretch/>
          </p:blipFill>
          <p:spPr>
            <a:xfrm rot="10800000">
              <a:off x="3471354" y="2987416"/>
              <a:ext cx="1953701" cy="186643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B81B731-1449-4053-FB80-A59B5188BDA2}"/>
              </a:ext>
            </a:extLst>
          </p:cNvPr>
          <p:cNvSpPr txBox="1"/>
          <p:nvPr/>
        </p:nvSpPr>
        <p:spPr>
          <a:xfrm>
            <a:off x="265176" y="1042190"/>
            <a:ext cx="2935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Glass Failure (Pad 3,4,5,8):</a:t>
            </a:r>
          </a:p>
          <a:p>
            <a:r>
              <a:rPr lang="en-SG" sz="1600" dirty="0"/>
              <a:t>Located within pad itself, so formed during bonding due to compression fractures in glass. </a:t>
            </a:r>
          </a:p>
          <a:p>
            <a:r>
              <a:rPr lang="en-SG" sz="1600" dirty="0"/>
              <a:t>Fracture region stays within the pad itself, does not exceed boundary. </a:t>
            </a:r>
          </a:p>
        </p:txBody>
      </p:sp>
    </p:spTree>
    <p:extLst>
      <p:ext uri="{BB962C8B-B14F-4D97-AF65-F5344CB8AC3E}">
        <p14:creationId xmlns:p14="http://schemas.microsoft.com/office/powerpoint/2010/main" val="360988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3EF69-C390-88DB-2888-E186FA8E4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C3C92-DC72-8250-C810-026E41D698BF}"/>
              </a:ext>
            </a:extLst>
          </p:cNvPr>
          <p:cNvSpPr txBox="1"/>
          <p:nvPr/>
        </p:nvSpPr>
        <p:spPr>
          <a:xfrm>
            <a:off x="265176" y="201775"/>
            <a:ext cx="308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65 Nearside: Types of Failure: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630C6F-24E5-2472-C451-02F113FD6AAA}"/>
              </a:ext>
            </a:extLst>
          </p:cNvPr>
          <p:cNvGrpSpPr/>
          <p:nvPr/>
        </p:nvGrpSpPr>
        <p:grpSpPr>
          <a:xfrm>
            <a:off x="3354946" y="1380744"/>
            <a:ext cx="8741664" cy="4621383"/>
            <a:chOff x="3471354" y="2984616"/>
            <a:chExt cx="7483679" cy="3685379"/>
          </a:xfrm>
        </p:grpSpPr>
        <p:pic>
          <p:nvPicPr>
            <p:cNvPr id="5" name="Picture 4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6D6A5267-E29C-0D16-0773-3C1BC1E8F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4" t="28491" r="7770" b="9614"/>
            <a:stretch/>
          </p:blipFill>
          <p:spPr>
            <a:xfrm rot="10800000">
              <a:off x="9016210" y="4803559"/>
              <a:ext cx="1938823" cy="1850694"/>
            </a:xfrm>
            <a:prstGeom prst="rect">
              <a:avLst/>
            </a:prstGeom>
          </p:spPr>
        </p:pic>
        <p:pic>
          <p:nvPicPr>
            <p:cNvPr id="9" name="Picture 8" descr="A close-up of a circular object&#10;&#10;AI-generated content may be incorrect.">
              <a:extLst>
                <a:ext uri="{FF2B5EF4-FFF2-40B4-BE49-F238E27FC236}">
                  <a16:creationId xmlns:a16="http://schemas.microsoft.com/office/drawing/2014/main" id="{3E01AFB6-6F26-4D09-D04B-796BD66DC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9" t="26527" r="8144" b="5965"/>
            <a:stretch/>
          </p:blipFill>
          <p:spPr>
            <a:xfrm rot="10800000">
              <a:off x="7183585" y="4803559"/>
              <a:ext cx="1829520" cy="1850694"/>
            </a:xfrm>
            <a:prstGeom prst="rect">
              <a:avLst/>
            </a:prstGeom>
          </p:spPr>
        </p:pic>
        <p:pic>
          <p:nvPicPr>
            <p:cNvPr id="11" name="Picture 1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E1A924F5-CCD2-2B65-477F-6961A080E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" t="22597" r="9455" b="12421"/>
            <a:stretch/>
          </p:blipFill>
          <p:spPr>
            <a:xfrm rot="10800000">
              <a:off x="5295268" y="4803559"/>
              <a:ext cx="1888317" cy="1850695"/>
            </a:xfrm>
            <a:prstGeom prst="rect">
              <a:avLst/>
            </a:prstGeom>
          </p:spPr>
        </p:pic>
        <p:pic>
          <p:nvPicPr>
            <p:cNvPr id="13" name="Picture 12" descr="A close-up of a cell&#10;&#10;AI-generated content may be incorrect.">
              <a:extLst>
                <a:ext uri="{FF2B5EF4-FFF2-40B4-BE49-F238E27FC236}">
                  <a16:creationId xmlns:a16="http://schemas.microsoft.com/office/drawing/2014/main" id="{2E416638-1467-21E5-0576-9882F9C3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" t="21726" r="11646" b="13291"/>
            <a:stretch/>
          </p:blipFill>
          <p:spPr>
            <a:xfrm rot="10800000">
              <a:off x="3474894" y="4803560"/>
              <a:ext cx="1829519" cy="1866435"/>
            </a:xfrm>
            <a:prstGeom prst="rect">
              <a:avLst/>
            </a:prstGeom>
          </p:spPr>
        </p:pic>
        <p:pic>
          <p:nvPicPr>
            <p:cNvPr id="15" name="Picture 14" descr="A microscope view of a cell&#10;&#10;AI-generated content may be incorrect.">
              <a:extLst>
                <a:ext uri="{FF2B5EF4-FFF2-40B4-BE49-F238E27FC236}">
                  <a16:creationId xmlns:a16="http://schemas.microsoft.com/office/drawing/2014/main" id="{F1068F6F-7CB8-00B0-741D-0CFC25380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1" t="22175" r="9641" b="12842"/>
            <a:stretch/>
          </p:blipFill>
          <p:spPr>
            <a:xfrm>
              <a:off x="9070861" y="2984616"/>
              <a:ext cx="1884172" cy="1898754"/>
            </a:xfrm>
            <a:prstGeom prst="rect">
              <a:avLst/>
            </a:prstGeom>
          </p:spPr>
        </p:pic>
        <p:pic>
          <p:nvPicPr>
            <p:cNvPr id="17" name="Picture 16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B165A661-7965-6B07-8969-5E6F65516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2" t="22175" r="9814" b="12842"/>
            <a:stretch/>
          </p:blipFill>
          <p:spPr>
            <a:xfrm rot="10800000">
              <a:off x="7205161" y="2987416"/>
              <a:ext cx="1901363" cy="1947787"/>
            </a:xfrm>
            <a:prstGeom prst="rect">
              <a:avLst/>
            </a:prstGeom>
          </p:spPr>
        </p:pic>
        <p:pic>
          <p:nvPicPr>
            <p:cNvPr id="19" name="Picture 18" descr="A close-up of a circular object&#10;&#10;AI-generated content may be incorrect.">
              <a:extLst>
                <a:ext uri="{FF2B5EF4-FFF2-40B4-BE49-F238E27FC236}">
                  <a16:creationId xmlns:a16="http://schemas.microsoft.com/office/drawing/2014/main" id="{1E86CEB3-51DD-6229-13E2-3DFD6CB23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6" t="24280" r="9465" b="13965"/>
            <a:stretch/>
          </p:blipFill>
          <p:spPr>
            <a:xfrm rot="10800000">
              <a:off x="5287382" y="2989259"/>
              <a:ext cx="1953700" cy="1894110"/>
            </a:xfrm>
            <a:prstGeom prst="rect">
              <a:avLst/>
            </a:prstGeom>
          </p:spPr>
        </p:pic>
        <p:pic>
          <p:nvPicPr>
            <p:cNvPr id="21" name="Picture 2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2C078CD1-2E87-4367-68AE-66BECCE15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" t="24388" r="7573" b="12275"/>
            <a:stretch/>
          </p:blipFill>
          <p:spPr>
            <a:xfrm rot="10800000">
              <a:off x="3471354" y="2987416"/>
              <a:ext cx="1953701" cy="186643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ACBDC12-42FE-2CAC-CA8F-B1EF32854828}"/>
              </a:ext>
            </a:extLst>
          </p:cNvPr>
          <p:cNvSpPr txBox="1"/>
          <p:nvPr/>
        </p:nvSpPr>
        <p:spPr>
          <a:xfrm>
            <a:off x="265176" y="1042190"/>
            <a:ext cx="293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Glass-Titanium Failure: </a:t>
            </a:r>
          </a:p>
          <a:p>
            <a:r>
              <a:rPr lang="en-SG" sz="1600" dirty="0"/>
              <a:t>Silver portion of pads visible, </a:t>
            </a:r>
          </a:p>
        </p:txBody>
      </p:sp>
    </p:spTree>
    <p:extLst>
      <p:ext uri="{BB962C8B-B14F-4D97-AF65-F5344CB8AC3E}">
        <p14:creationId xmlns:p14="http://schemas.microsoft.com/office/powerpoint/2010/main" val="239863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5B59-98BF-6E5A-ADFB-B5C2F4CF8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08FA36-4F94-01FE-6092-21602CB42F48}"/>
              </a:ext>
            </a:extLst>
          </p:cNvPr>
          <p:cNvSpPr txBox="1"/>
          <p:nvPr/>
        </p:nvSpPr>
        <p:spPr>
          <a:xfrm>
            <a:off x="265176" y="201775"/>
            <a:ext cx="308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65 </a:t>
            </a:r>
            <a:r>
              <a:rPr lang="en-SG" sz="2800" dirty="0" err="1"/>
              <a:t>Nearside:Pad</a:t>
            </a:r>
            <a:r>
              <a:rPr lang="en-SG" sz="2800" dirty="0"/>
              <a:t>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C9B926-3341-9AD5-F234-76386E95C00C}"/>
              </a:ext>
            </a:extLst>
          </p:cNvPr>
          <p:cNvSpPr txBox="1"/>
          <p:nvPr/>
        </p:nvSpPr>
        <p:spPr>
          <a:xfrm>
            <a:off x="265176" y="724995"/>
            <a:ext cx="293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Presence of Glass failure, titanium-glass failure, titanium-gold failure(?)</a:t>
            </a:r>
          </a:p>
        </p:txBody>
      </p:sp>
      <p:pic>
        <p:nvPicPr>
          <p:cNvPr id="4" name="Picture 3" descr="A close-up of a microscope&#10;&#10;AI-generated content may be incorrect.">
            <a:extLst>
              <a:ext uri="{FF2B5EF4-FFF2-40B4-BE49-F238E27FC236}">
                <a16:creationId xmlns:a16="http://schemas.microsoft.com/office/drawing/2014/main" id="{A0944DDA-9894-A1D8-D54E-0A2D2D97F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" t="23742" r="8965" b="12255"/>
          <a:stretch/>
        </p:blipFill>
        <p:spPr>
          <a:xfrm rot="10800000">
            <a:off x="4096512" y="0"/>
            <a:ext cx="7132320" cy="6972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A05A92-6AFF-CFB3-A45C-08C8E6CDEC88}"/>
              </a:ext>
            </a:extLst>
          </p:cNvPr>
          <p:cNvSpPr txBox="1"/>
          <p:nvPr/>
        </p:nvSpPr>
        <p:spPr>
          <a:xfrm>
            <a:off x="265176" y="1707379"/>
            <a:ext cx="3355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Glass failure:</a:t>
            </a:r>
          </a:p>
          <a:p>
            <a:r>
              <a:rPr lang="en-SG" dirty="0"/>
              <a:t>Failure of glass beneath pad, leading to PECVD on the edge (where iridescence is)</a:t>
            </a:r>
          </a:p>
          <a:p>
            <a:r>
              <a:rPr lang="en-SG" dirty="0"/>
              <a:t>Conchoidal fractures seen right below vias</a:t>
            </a:r>
          </a:p>
          <a:p>
            <a:r>
              <a:rPr lang="en-SG" dirty="0"/>
              <a:t>Spreads from </a:t>
            </a:r>
            <a:r>
              <a:rPr lang="en-SG" dirty="0" err="1"/>
              <a:t>center</a:t>
            </a:r>
            <a:r>
              <a:rPr lang="en-SG" dirty="0"/>
              <a:t> outwards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1280E4-99AE-7360-D7C3-F927EF4810C8}"/>
              </a:ext>
            </a:extLst>
          </p:cNvPr>
          <p:cNvSpPr/>
          <p:nvPr/>
        </p:nvSpPr>
        <p:spPr>
          <a:xfrm>
            <a:off x="5916168" y="475488"/>
            <a:ext cx="2578608" cy="37398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3490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1302</Words>
  <Application>Microsoft Office PowerPoint</Application>
  <PresentationFormat>Widescreen</PresentationFormat>
  <Paragraphs>171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Office Theme</vt:lpstr>
      <vt:lpstr>65-68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Ang, Ariel E R</dc:creator>
  <cp:lastModifiedBy>Ang, Ariel E R</cp:lastModifiedBy>
  <cp:revision>124</cp:revision>
  <dcterms:created xsi:type="dcterms:W3CDTF">2025-05-16T13:51:46Z</dcterms:created>
  <dcterms:modified xsi:type="dcterms:W3CDTF">2025-06-16T14:25:34Z</dcterms:modified>
</cp:coreProperties>
</file>